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1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5D456-88F7-4714-9E20-9DB9062B90D5}" type="datetimeFigureOut">
              <a:rPr lang="en-US" smtClean="0"/>
              <a:t>12/22/2018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67267-AF43-4EAD-A0EC-D83A14FD4E47}" type="slidenum">
              <a:rPr lang="en-US" smtClean="0"/>
              <a:t>‹#›</a:t>
            </a:fld>
            <a:endParaRPr lang="en-US"/>
          </a:p>
        </p:txBody>
      </p:sp>
    </p:spTree>
    <p:extLst>
      <p:ext uri="{BB962C8B-B14F-4D97-AF65-F5344CB8AC3E}">
        <p14:creationId xmlns:p14="http://schemas.microsoft.com/office/powerpoint/2010/main" val="1778726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thoroughly discuss the</a:t>
            </a:r>
            <a:r>
              <a:rPr lang="en-US" baseline="0" dirty="0" smtClean="0"/>
              <a:t> software and hardware solutions </a:t>
            </a:r>
            <a:r>
              <a:rPr lang="en-US" baseline="0" smtClean="0"/>
              <a:t>for enterprise X</a:t>
            </a:r>
            <a:endParaRPr lang="en-US"/>
          </a:p>
        </p:txBody>
      </p:sp>
      <p:sp>
        <p:nvSpPr>
          <p:cNvPr id="4" name="Slide Number Placeholder 3"/>
          <p:cNvSpPr>
            <a:spLocks noGrp="1"/>
          </p:cNvSpPr>
          <p:nvPr>
            <p:ph type="sldNum" sz="quarter" idx="10"/>
          </p:nvPr>
        </p:nvSpPr>
        <p:spPr/>
        <p:txBody>
          <a:bodyPr/>
          <a:lstStyle/>
          <a:p>
            <a:fld id="{1BE67267-AF43-4EAD-A0EC-D83A14FD4E47}" type="slidenum">
              <a:rPr lang="en-US" smtClean="0"/>
              <a:t>1</a:t>
            </a:fld>
            <a:endParaRPr lang="en-US"/>
          </a:p>
        </p:txBody>
      </p:sp>
    </p:spTree>
    <p:extLst>
      <p:ext uri="{BB962C8B-B14F-4D97-AF65-F5344CB8AC3E}">
        <p14:creationId xmlns:p14="http://schemas.microsoft.com/office/powerpoint/2010/main" val="2716924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Some people in an organization fears the change </a:t>
            </a:r>
            <a:r>
              <a:rPr lang="en-US" baseline="0" dirty="0" smtClean="0">
                <a:latin typeface="Times New Roman" panose="02020603050405020304" pitchFamily="18" charset="0"/>
                <a:cs typeface="Times New Roman" panose="02020603050405020304" pitchFamily="18" charset="0"/>
              </a:rPr>
              <a:t> to take place due to the new responsibility which might force them to go for further studies while the same change can cause unemployment in the firm. </a:t>
            </a:r>
          </a:p>
          <a:p>
            <a:r>
              <a:rPr lang="en-US" baseline="0" dirty="0" smtClean="0">
                <a:latin typeface="Times New Roman" panose="02020603050405020304" pitchFamily="18" charset="0"/>
                <a:cs typeface="Times New Roman" panose="02020603050405020304" pitchFamily="18" charset="0"/>
              </a:rPr>
              <a:t>Organization needs to have a clear vision so that it can plan for the changes . For the firm to be successful they need to have a clear plans of their objectives  which will guide the workers.</a:t>
            </a:r>
          </a:p>
          <a:p>
            <a:r>
              <a:rPr lang="en-US" dirty="0" smtClean="0">
                <a:latin typeface="Times New Roman" panose="02020603050405020304" pitchFamily="18" charset="0"/>
                <a:cs typeface="Times New Roman" panose="02020603050405020304" pitchFamily="18" charset="0"/>
              </a:rPr>
              <a:t>For the successful</a:t>
            </a:r>
            <a:r>
              <a:rPr lang="en-US" baseline="0" dirty="0" smtClean="0">
                <a:latin typeface="Times New Roman" panose="02020603050405020304" pitchFamily="18" charset="0"/>
                <a:cs typeface="Times New Roman" panose="02020603050405020304" pitchFamily="18" charset="0"/>
              </a:rPr>
              <a:t> organizations in the world they have customer data stored so that they know their customers very well . This will help in giving them the service they want for their satisfaction. This will create a good relationship with the customer.</a:t>
            </a:r>
          </a:p>
          <a:p>
            <a:r>
              <a:rPr lang="en-US" baseline="0" dirty="0" smtClean="0">
                <a:latin typeface="Times New Roman" panose="02020603050405020304" pitchFamily="18" charset="0"/>
                <a:cs typeface="Times New Roman" panose="02020603050405020304" pitchFamily="18" charset="0"/>
              </a:rPr>
              <a:t>Most of the firms needs to improve in their service provision step by step and this can be achieved through learning. The organization can as well be successful by changing the rules and regulations governing the firm, through this changes and adjustments the firm can be successful.</a:t>
            </a:r>
          </a:p>
          <a:p>
            <a:r>
              <a:rPr lang="en-US" baseline="0" dirty="0" smtClean="0">
                <a:latin typeface="Times New Roman" panose="02020603050405020304" pitchFamily="18" charset="0"/>
                <a:cs typeface="Times New Roman" panose="02020603050405020304" pitchFamily="18" charset="0"/>
              </a:rPr>
              <a:t>Real success in technological advance is not all about production of the same products or services but you can come up with ideas which can be used to improve the service in away that it will generate revenue.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BE67267-AF43-4EAD-A0EC-D83A14FD4E47}" type="slidenum">
              <a:rPr lang="en-US" smtClean="0"/>
              <a:t>2</a:t>
            </a:fld>
            <a:endParaRPr lang="en-US"/>
          </a:p>
        </p:txBody>
      </p:sp>
    </p:spTree>
    <p:extLst>
      <p:ext uri="{BB962C8B-B14F-4D97-AF65-F5344CB8AC3E}">
        <p14:creationId xmlns:p14="http://schemas.microsoft.com/office/powerpoint/2010/main" val="264235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335920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263169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09946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CAF9A0-B24E-4993-89CB-A7736501A818}" type="datetimeFigureOut">
              <a:rPr lang="en-US" smtClean="0"/>
              <a:t>12/22/2018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83970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CAF9A0-B24E-4993-89CB-A7736501A818}" type="datetimeFigureOut">
              <a:rPr lang="en-US" smtClean="0"/>
              <a:t>12/22/2018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22556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CAF9A0-B24E-4993-89CB-A7736501A818}" type="datetimeFigureOut">
              <a:rPr lang="en-US" smtClean="0"/>
              <a:t>12/22/2018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019494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AF9A0-B24E-4993-89CB-A7736501A818}" type="datetimeFigureOut">
              <a:rPr lang="en-US" smtClean="0"/>
              <a:t>12/22/2018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192867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CAF9A0-B24E-4993-89CB-A7736501A818}" type="datetimeFigureOut">
              <a:rPr lang="en-US" smtClean="0"/>
              <a:t>12/22/2018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296289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CAF9A0-B24E-4993-89CB-A7736501A818}" type="datetimeFigureOut">
              <a:rPr lang="en-US" smtClean="0"/>
              <a:t>12/22/2018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66910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434987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12065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954898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4679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29453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12545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1769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CAF9A0-B24E-4993-89CB-A7736501A818}" type="datetimeFigureOut">
              <a:rPr lang="en-US" smtClean="0"/>
              <a:t>12/22/2018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D47855-C454-430D-A29C-E79E7BD2C0F5}" type="slidenum">
              <a:rPr lang="en-US" smtClean="0"/>
              <a:t>‹#›</a:t>
            </a:fld>
            <a:endParaRPr lang="en-US"/>
          </a:p>
        </p:txBody>
      </p:sp>
    </p:spTree>
    <p:extLst>
      <p:ext uri="{BB962C8B-B14F-4D97-AF65-F5344CB8AC3E}">
        <p14:creationId xmlns:p14="http://schemas.microsoft.com/office/powerpoint/2010/main" val="4248138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b="1" dirty="0">
                <a:latin typeface="Times New Roman" panose="02020603050405020304" pitchFamily="18" charset="0"/>
                <a:cs typeface="Times New Roman" panose="02020603050405020304" pitchFamily="18" charset="0"/>
              </a:rPr>
              <a:t>Software and Hardware Solutions for Enterprise X</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Institutional Affiliation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5745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41" y="541361"/>
            <a:ext cx="8596668" cy="1320800"/>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Organizational resistance to change</a:t>
            </a:r>
          </a:p>
          <a:p>
            <a:r>
              <a:rPr lang="en-US" sz="2400" dirty="0" smtClean="0">
                <a:latin typeface="Times New Roman" panose="02020603050405020304" pitchFamily="18" charset="0"/>
                <a:cs typeface="Times New Roman" panose="02020603050405020304" pitchFamily="18" charset="0"/>
              </a:rPr>
              <a:t>Lack of clear vision for digital customer journey</a:t>
            </a:r>
          </a:p>
          <a:p>
            <a:r>
              <a:rPr lang="en-US" sz="2400" dirty="0" smtClean="0">
                <a:latin typeface="Times New Roman" panose="02020603050405020304" pitchFamily="18" charset="0"/>
                <a:cs typeface="Times New Roman" panose="02020603050405020304" pitchFamily="18" charset="0"/>
              </a:rPr>
              <a:t>Ineffective gathering and leveraging of customer data</a:t>
            </a:r>
          </a:p>
          <a:p>
            <a:r>
              <a:rPr lang="en-US" sz="2400" dirty="0" smtClean="0">
                <a:latin typeface="Times New Roman" panose="02020603050405020304" pitchFamily="18" charset="0"/>
                <a:cs typeface="Times New Roman" panose="02020603050405020304" pitchFamily="18" charset="0"/>
              </a:rPr>
              <a:t>Inflexible technology stack and development</a:t>
            </a:r>
          </a:p>
          <a:p>
            <a:r>
              <a:rPr lang="en-US" sz="2400" dirty="0" smtClean="0">
                <a:latin typeface="Times New Roman" panose="02020603050405020304" pitchFamily="18" charset="0"/>
                <a:cs typeface="Times New Roman" panose="02020603050405020304" pitchFamily="18" charset="0"/>
              </a:rPr>
              <a:t>Married to legacy business model</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94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IT </a:t>
            </a:r>
            <a:r>
              <a:rPr lang="en-US" sz="2800" dirty="0" smtClean="0">
                <a:latin typeface="Times New Roman" panose="02020603050405020304" pitchFamily="18" charset="0"/>
                <a:cs typeface="Times New Roman" panose="02020603050405020304" pitchFamily="18" charset="0"/>
              </a:rPr>
              <a:t>Acquisition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Steps followed</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1433014" y="2811439"/>
            <a:ext cx="11737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Identifying, planning and justifying the information</a:t>
            </a:r>
            <a:endParaRPr lang="en-US" sz="1200" b="1" dirty="0">
              <a:latin typeface="Times New Roman" panose="02020603050405020304" pitchFamily="18" charset="0"/>
              <a:cs typeface="Times New Roman" panose="02020603050405020304" pitchFamily="18" charset="0"/>
            </a:endParaRPr>
          </a:p>
        </p:txBody>
      </p:sp>
      <p:cxnSp>
        <p:nvCxnSpPr>
          <p:cNvPr id="6" name="Straight Arrow Connector 5"/>
          <p:cNvCxnSpPr/>
          <p:nvPr/>
        </p:nvCxnSpPr>
        <p:spPr>
          <a:xfrm>
            <a:off x="2729552" y="3234519"/>
            <a:ext cx="341194"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93576" y="2811439"/>
            <a:ext cx="1132763" cy="88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restructuring information system architecture</a:t>
            </a:r>
            <a:endParaRPr lang="en-US" sz="1200" b="1" dirty="0">
              <a:latin typeface="Times New Roman" panose="02020603050405020304" pitchFamily="18" charset="0"/>
              <a:cs typeface="Times New Roman" panose="02020603050405020304" pitchFamily="18" charset="0"/>
            </a:endParaRPr>
          </a:p>
        </p:txBody>
      </p:sp>
      <p:sp>
        <p:nvSpPr>
          <p:cNvPr id="9" name="Rectangle 8"/>
          <p:cNvSpPr/>
          <p:nvPr/>
        </p:nvSpPr>
        <p:spPr>
          <a:xfrm>
            <a:off x="4836991" y="2811439"/>
            <a:ext cx="1112293" cy="88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 identifying a development alternative</a:t>
            </a:r>
            <a:endParaRPr lang="en-US" sz="1200" b="1"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4449169" y="3248167"/>
            <a:ext cx="299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371797" y="2777319"/>
            <a:ext cx="10935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conducting a feasibility analysis</a:t>
            </a:r>
            <a:endParaRPr lang="en-US" sz="1200" b="1" dirty="0">
              <a:latin typeface="Times New Roman" panose="02020603050405020304" pitchFamily="18" charset="0"/>
              <a:cs typeface="Times New Roman" panose="02020603050405020304" pitchFamily="18" charset="0"/>
            </a:endParaRPr>
          </a:p>
        </p:txBody>
      </p:sp>
      <p:cxnSp>
        <p:nvCxnSpPr>
          <p:cNvPr id="15" name="Straight Arrow Connector 14"/>
          <p:cNvCxnSpPr/>
          <p:nvPr/>
        </p:nvCxnSpPr>
        <p:spPr>
          <a:xfrm flipV="1">
            <a:off x="6086901" y="3234519"/>
            <a:ext cx="284896"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980241" y="2777319"/>
            <a:ext cx="106737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 performing the selection procedure</a:t>
            </a:r>
            <a:endParaRPr lang="en-US" sz="1200" b="1" dirty="0">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7699041" y="3268639"/>
            <a:ext cx="244520"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562527" y="2770496"/>
            <a:ext cx="109637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proposal evaluation process</a:t>
            </a:r>
            <a:endParaRPr lang="en-US" sz="1200" b="1" dirty="0">
              <a:latin typeface="Times New Roman" panose="02020603050405020304" pitchFamily="18" charset="0"/>
              <a:cs typeface="Times New Roman" panose="02020603050405020304" pitchFamily="18" charset="0"/>
            </a:endParaRPr>
          </a:p>
        </p:txBody>
      </p:sp>
      <p:cxnSp>
        <p:nvCxnSpPr>
          <p:cNvPr id="23" name="Straight Arrow Connector 22"/>
          <p:cNvCxnSpPr/>
          <p:nvPr/>
        </p:nvCxnSpPr>
        <p:spPr>
          <a:xfrm>
            <a:off x="9084292" y="3275463"/>
            <a:ext cx="426491" cy="6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9562527" y="4172567"/>
            <a:ext cx="109637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implementing the selected solution</a:t>
            </a:r>
            <a:endParaRPr lang="en-US" sz="1200" dirty="0">
              <a:latin typeface="Times New Roman" panose="02020603050405020304" pitchFamily="18" charset="0"/>
              <a:cs typeface="Times New Roman" panose="02020603050405020304" pitchFamily="18" charset="0"/>
            </a:endParaRPr>
          </a:p>
        </p:txBody>
      </p:sp>
      <p:cxnSp>
        <p:nvCxnSpPr>
          <p:cNvPr id="27" name="Straight Arrow Connector 26"/>
          <p:cNvCxnSpPr/>
          <p:nvPr/>
        </p:nvCxnSpPr>
        <p:spPr>
          <a:xfrm>
            <a:off x="9976513" y="3848669"/>
            <a:ext cx="13648" cy="323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7980241" y="4172567"/>
            <a:ext cx="113304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reviewing and monitoring the acquisition process</a:t>
            </a:r>
            <a:endParaRPr lang="en-US" sz="1200"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flipH="1">
            <a:off x="9113288" y="4626591"/>
            <a:ext cx="2900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68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Modernization </a:t>
            </a:r>
            <a:r>
              <a:rPr lang="en-US" sz="2800" dirty="0" smtClean="0">
                <a:latin typeface="Times New Roman" panose="02020603050405020304" pitchFamily="18" charset="0"/>
                <a:cs typeface="Times New Roman" panose="02020603050405020304" pitchFamily="18" charset="0"/>
              </a:rPr>
              <a:t>Lifecycle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86603" y="1825625"/>
            <a:ext cx="11067197" cy="4351338"/>
          </a:xfrm>
        </p:spPr>
        <p:txBody>
          <a:bodyPr>
            <a:normAutofit/>
          </a:bodyPr>
          <a:lstStyle/>
          <a:p>
            <a:r>
              <a:rPr lang="en-US" sz="2400" dirty="0" smtClean="0">
                <a:latin typeface="Times New Roman" panose="02020603050405020304" pitchFamily="18" charset="0"/>
                <a:cs typeface="Times New Roman" panose="02020603050405020304" pitchFamily="18" charset="0"/>
              </a:rPr>
              <a:t>Change management and communication</a:t>
            </a:r>
          </a:p>
          <a:p>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482220" y="3145809"/>
            <a:ext cx="136022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Assessment and roadmap</a:t>
            </a:r>
            <a:endParaRPr lang="en-US" sz="1200" b="1" dirty="0">
              <a:latin typeface="Times New Roman" panose="02020603050405020304" pitchFamily="18" charset="0"/>
              <a:cs typeface="Times New Roman" panose="02020603050405020304" pitchFamily="18" charset="0"/>
            </a:endParaRPr>
          </a:p>
        </p:txBody>
      </p:sp>
      <p:sp>
        <p:nvSpPr>
          <p:cNvPr id="5" name="Rectangle 4"/>
          <p:cNvSpPr/>
          <p:nvPr/>
        </p:nvSpPr>
        <p:spPr>
          <a:xfrm>
            <a:off x="2743200" y="3145809"/>
            <a:ext cx="136477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readiness</a:t>
            </a:r>
            <a:endParaRPr lang="en-US" sz="1200" b="1" dirty="0">
              <a:latin typeface="Times New Roman" panose="02020603050405020304" pitchFamily="18" charset="0"/>
              <a:cs typeface="Times New Roman" panose="02020603050405020304" pitchFamily="18" charset="0"/>
            </a:endParaRPr>
          </a:p>
        </p:txBody>
      </p:sp>
      <p:sp>
        <p:nvSpPr>
          <p:cNvPr id="6" name="Rectangle 5"/>
          <p:cNvSpPr/>
          <p:nvPr/>
        </p:nvSpPr>
        <p:spPr>
          <a:xfrm>
            <a:off x="4899546" y="3145809"/>
            <a:ext cx="13727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execution</a:t>
            </a:r>
            <a:endParaRPr lang="en-US" sz="1200" b="1" dirty="0">
              <a:latin typeface="Times New Roman" panose="02020603050405020304" pitchFamily="18" charset="0"/>
              <a:cs typeface="Times New Roman" panose="02020603050405020304" pitchFamily="18" charset="0"/>
            </a:endParaRPr>
          </a:p>
        </p:txBody>
      </p:sp>
      <p:sp>
        <p:nvSpPr>
          <p:cNvPr id="7" name="Rectangle 6"/>
          <p:cNvSpPr/>
          <p:nvPr/>
        </p:nvSpPr>
        <p:spPr>
          <a:xfrm>
            <a:off x="7027175" y="3145809"/>
            <a:ext cx="141936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deployment</a:t>
            </a:r>
            <a:endParaRPr lang="en-US" sz="1200" b="1" dirty="0">
              <a:latin typeface="Times New Roman" panose="02020603050405020304" pitchFamily="18" charset="0"/>
              <a:cs typeface="Times New Roman" panose="02020603050405020304" pitchFamily="18" charset="0"/>
            </a:endParaRPr>
          </a:p>
        </p:txBody>
      </p:sp>
      <p:sp>
        <p:nvSpPr>
          <p:cNvPr id="8" name="Rectangle 7"/>
          <p:cNvSpPr/>
          <p:nvPr/>
        </p:nvSpPr>
        <p:spPr>
          <a:xfrm>
            <a:off x="9283041" y="3145809"/>
            <a:ext cx="146031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Post modernization</a:t>
            </a:r>
            <a:endParaRPr lang="en-US" sz="1200" b="1" dirty="0">
              <a:latin typeface="Times New Roman" panose="02020603050405020304" pitchFamily="18" charset="0"/>
              <a:cs typeface="Times New Roman" panose="02020603050405020304" pitchFamily="18" charset="0"/>
            </a:endParaRPr>
          </a:p>
        </p:txBody>
      </p:sp>
      <p:sp>
        <p:nvSpPr>
          <p:cNvPr id="9" name="Left-Right Arrow 8"/>
          <p:cNvSpPr/>
          <p:nvPr/>
        </p:nvSpPr>
        <p:spPr>
          <a:xfrm>
            <a:off x="1862776" y="3360693"/>
            <a:ext cx="876015"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p:cNvSpPr/>
          <p:nvPr/>
        </p:nvSpPr>
        <p:spPr>
          <a:xfrm>
            <a:off x="4102288" y="3381165"/>
            <a:ext cx="797258"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a:off x="6260908" y="3391470"/>
            <a:ext cx="723331"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Right Arrow 11"/>
          <p:cNvSpPr/>
          <p:nvPr/>
        </p:nvSpPr>
        <p:spPr>
          <a:xfrm>
            <a:off x="8489478" y="3391470"/>
            <a:ext cx="750627"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32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Software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5213445" y="3193969"/>
            <a:ext cx="2142698" cy="479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APPLICATIO SOFTWARE</a:t>
            </a:r>
            <a:endParaRPr lang="en-US" sz="1200" dirty="0">
              <a:latin typeface="Times New Roman" panose="02020603050405020304" pitchFamily="18" charset="0"/>
              <a:cs typeface="Times New Roman" panose="02020603050405020304" pitchFamily="18" charset="0"/>
            </a:endParaRPr>
          </a:p>
        </p:txBody>
      </p:sp>
      <p:sp>
        <p:nvSpPr>
          <p:cNvPr id="5" name="Rectangle 4"/>
          <p:cNvSpPr/>
          <p:nvPr/>
        </p:nvSpPr>
        <p:spPr>
          <a:xfrm>
            <a:off x="5213445" y="4283762"/>
            <a:ext cx="2142698" cy="5459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OPERATING SYSTEM</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5213445" y="2236990"/>
            <a:ext cx="2142698" cy="504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USER</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5213445" y="5375975"/>
            <a:ext cx="2142698" cy="597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HARDWARE</a:t>
            </a:r>
            <a:endParaRPr lang="en-US" sz="1200" dirty="0">
              <a:latin typeface="Times New Roman" panose="02020603050405020304" pitchFamily="18" charset="0"/>
              <a:cs typeface="Times New Roman" panose="02020603050405020304" pitchFamily="18" charset="0"/>
            </a:endParaRPr>
          </a:p>
        </p:txBody>
      </p:sp>
      <p:sp>
        <p:nvSpPr>
          <p:cNvPr id="8" name="Down Arrow 7"/>
          <p:cNvSpPr/>
          <p:nvPr/>
        </p:nvSpPr>
        <p:spPr>
          <a:xfrm>
            <a:off x="6974006" y="2758876"/>
            <a:ext cx="382137" cy="4181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p:nvSpPr>
        <p:spPr>
          <a:xfrm>
            <a:off x="5213445" y="2758876"/>
            <a:ext cx="368489" cy="4350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a:off x="5155373" y="3690194"/>
            <a:ext cx="484632" cy="5782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6871511" y="3673276"/>
            <a:ext cx="484632" cy="5952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a:off x="5155373" y="4829673"/>
            <a:ext cx="484632" cy="5188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6922758" y="4830065"/>
            <a:ext cx="484632" cy="5459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010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Computing </a:t>
            </a:r>
            <a:r>
              <a:rPr lang="en-US" sz="2800" dirty="0" smtClean="0">
                <a:latin typeface="Times New Roman" panose="02020603050405020304" pitchFamily="18" charset="0"/>
                <a:cs typeface="Times New Roman" panose="02020603050405020304" pitchFamily="18" charset="0"/>
              </a:rPr>
              <a:t>Hardware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889074"/>
          </a:xfrm>
        </p:spPr>
        <p:txBody>
          <a:bodyPr/>
          <a:lstStyle/>
          <a:p>
            <a:endParaRPr lang="en-US" dirty="0"/>
          </a:p>
        </p:txBody>
      </p:sp>
      <p:sp>
        <p:nvSpPr>
          <p:cNvPr id="4" name="Rectangle 3"/>
          <p:cNvSpPr/>
          <p:nvPr/>
        </p:nvSpPr>
        <p:spPr>
          <a:xfrm>
            <a:off x="5349921" y="3739487"/>
            <a:ext cx="1569493" cy="11191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Processing devices</a:t>
            </a:r>
            <a:endParaRPr lang="en-US" dirty="0"/>
          </a:p>
        </p:txBody>
      </p:sp>
      <p:sp>
        <p:nvSpPr>
          <p:cNvPr id="5" name="Rectangle 4"/>
          <p:cNvSpPr/>
          <p:nvPr/>
        </p:nvSpPr>
        <p:spPr>
          <a:xfrm>
            <a:off x="5311254" y="2049901"/>
            <a:ext cx="15694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Storage devices</a:t>
            </a:r>
            <a:endParaRPr lang="en-US" dirty="0"/>
          </a:p>
        </p:txBody>
      </p:sp>
      <p:sp>
        <p:nvSpPr>
          <p:cNvPr id="6" name="Rectangle 5"/>
          <p:cNvSpPr/>
          <p:nvPr/>
        </p:nvSpPr>
        <p:spPr>
          <a:xfrm>
            <a:off x="2838734" y="3841845"/>
            <a:ext cx="153537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Input devices</a:t>
            </a:r>
            <a:endParaRPr lang="en-US" dirty="0"/>
          </a:p>
        </p:txBody>
      </p:sp>
      <p:sp>
        <p:nvSpPr>
          <p:cNvPr id="7" name="Rectangle 6"/>
          <p:cNvSpPr/>
          <p:nvPr/>
        </p:nvSpPr>
        <p:spPr>
          <a:xfrm>
            <a:off x="7920218" y="3739487"/>
            <a:ext cx="1487604" cy="10167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Output devices</a:t>
            </a:r>
            <a:endParaRPr lang="en-US" dirty="0"/>
          </a:p>
        </p:txBody>
      </p:sp>
      <p:sp>
        <p:nvSpPr>
          <p:cNvPr id="8" name="Rectangle 7"/>
          <p:cNvSpPr/>
          <p:nvPr/>
        </p:nvSpPr>
        <p:spPr>
          <a:xfrm>
            <a:off x="5349922" y="5579198"/>
            <a:ext cx="15694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Communication devices</a:t>
            </a:r>
            <a:endParaRPr lang="en-US" dirty="0"/>
          </a:p>
        </p:txBody>
      </p:sp>
      <p:sp>
        <p:nvSpPr>
          <p:cNvPr id="9" name="Up-Down Arrow 8"/>
          <p:cNvSpPr/>
          <p:nvPr/>
        </p:nvSpPr>
        <p:spPr>
          <a:xfrm>
            <a:off x="5892351" y="2930182"/>
            <a:ext cx="484632" cy="80930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Down Arrow 9"/>
          <p:cNvSpPr/>
          <p:nvPr/>
        </p:nvSpPr>
        <p:spPr>
          <a:xfrm>
            <a:off x="5909477" y="4858603"/>
            <a:ext cx="484632" cy="77518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4372810" y="41125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919414" y="400555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0252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Design and </a:t>
            </a:r>
            <a:r>
              <a:rPr lang="en-US" sz="2800" dirty="0" smtClean="0">
                <a:latin typeface="Times New Roman" panose="02020603050405020304" pitchFamily="18" charset="0"/>
                <a:cs typeface="Times New Roman" panose="02020603050405020304" pitchFamily="18" charset="0"/>
              </a:rPr>
              <a:t>Development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670709"/>
          </a:xfrm>
        </p:spPr>
        <p:txBody>
          <a:bodyPr/>
          <a:lstStyle/>
          <a:p>
            <a:endParaRPr lang="en-US" dirty="0"/>
          </a:p>
        </p:txBody>
      </p:sp>
      <p:sp>
        <p:nvSpPr>
          <p:cNvPr id="4" name="Oval 3"/>
          <p:cNvSpPr/>
          <p:nvPr/>
        </p:nvSpPr>
        <p:spPr>
          <a:xfrm>
            <a:off x="2852382" y="4722124"/>
            <a:ext cx="1278909" cy="11846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Deployment</a:t>
            </a:r>
            <a:endParaRPr lang="en-US" dirty="0"/>
          </a:p>
        </p:txBody>
      </p:sp>
      <p:sp>
        <p:nvSpPr>
          <p:cNvPr id="5" name="Oval 4"/>
          <p:cNvSpPr/>
          <p:nvPr/>
        </p:nvSpPr>
        <p:spPr>
          <a:xfrm>
            <a:off x="2852382" y="2456597"/>
            <a:ext cx="1475096" cy="1351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Analyze the problem</a:t>
            </a:r>
            <a:endParaRPr lang="en-US" dirty="0"/>
          </a:p>
        </p:txBody>
      </p:sp>
      <p:sp>
        <p:nvSpPr>
          <p:cNvPr id="6" name="Oval 5"/>
          <p:cNvSpPr/>
          <p:nvPr/>
        </p:nvSpPr>
        <p:spPr>
          <a:xfrm>
            <a:off x="7151427" y="3029803"/>
            <a:ext cx="1405719" cy="15285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Development</a:t>
            </a:r>
            <a:endParaRPr lang="en-US" dirty="0"/>
          </a:p>
        </p:txBody>
      </p:sp>
      <p:sp>
        <p:nvSpPr>
          <p:cNvPr id="7" name="Oval 6"/>
          <p:cNvSpPr/>
          <p:nvPr/>
        </p:nvSpPr>
        <p:spPr>
          <a:xfrm>
            <a:off x="5117909" y="2456597"/>
            <a:ext cx="1337481" cy="1351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Design</a:t>
            </a:r>
            <a:endParaRPr lang="en-US" dirty="0"/>
          </a:p>
        </p:txBody>
      </p:sp>
      <p:sp>
        <p:nvSpPr>
          <p:cNvPr id="8" name="Oval 7"/>
          <p:cNvSpPr/>
          <p:nvPr/>
        </p:nvSpPr>
        <p:spPr>
          <a:xfrm>
            <a:off x="5336276" y="4722123"/>
            <a:ext cx="1387522" cy="14548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Testing</a:t>
            </a:r>
            <a:endParaRPr lang="en-US" dirty="0"/>
          </a:p>
        </p:txBody>
      </p:sp>
      <p:cxnSp>
        <p:nvCxnSpPr>
          <p:cNvPr id="10" name="Curved Connector 9"/>
          <p:cNvCxnSpPr/>
          <p:nvPr/>
        </p:nvCxnSpPr>
        <p:spPr>
          <a:xfrm rot="10800000">
            <a:off x="4131291" y="5595582"/>
            <a:ext cx="986618" cy="9553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rot="16200000" flipV="1">
            <a:off x="2729556" y="4189860"/>
            <a:ext cx="914399" cy="15012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p:cNvCxnSpPr>
            <a:endCxn id="7" idx="2"/>
          </p:cNvCxnSpPr>
          <p:nvPr/>
        </p:nvCxnSpPr>
        <p:spPr>
          <a:xfrm>
            <a:off x="4131290" y="2552131"/>
            <a:ext cx="986619" cy="58003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a:off x="6455390" y="2894866"/>
            <a:ext cx="696037" cy="42154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p:cNvCxnSpPr/>
          <p:nvPr/>
        </p:nvCxnSpPr>
        <p:spPr>
          <a:xfrm rot="10800000" flipV="1">
            <a:off x="6619164" y="4520584"/>
            <a:ext cx="846162" cy="48814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ight Arrow 29"/>
          <p:cNvSpPr/>
          <p:nvPr/>
        </p:nvSpPr>
        <p:spPr>
          <a:xfrm>
            <a:off x="1091821" y="2688471"/>
            <a:ext cx="1760561" cy="9554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Requirements</a:t>
            </a:r>
            <a:endParaRPr lang="en-US" dirty="0"/>
          </a:p>
        </p:txBody>
      </p:sp>
    </p:spTree>
    <p:extLst>
      <p:ext uri="{BB962C8B-B14F-4D97-AF65-F5344CB8AC3E}">
        <p14:creationId xmlns:p14="http://schemas.microsoft.com/office/powerpoint/2010/main" val="4128927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127</TotalTime>
  <Words>344</Words>
  <Application>Microsoft Office PowerPoint</Application>
  <PresentationFormat>Widescreen</PresentationFormat>
  <Paragraphs>52</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Software and Hardware Solutions for Enterprise X </vt:lpstr>
      <vt:lpstr>Challenges</vt:lpstr>
      <vt:lpstr>IT Acquisition Process</vt:lpstr>
      <vt:lpstr>Modernization Lifecycle</vt:lpstr>
      <vt:lpstr>Software</vt:lpstr>
      <vt:lpstr>Computing Hardware</vt:lpstr>
      <vt:lpstr>Design and Development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and Hardware Solutions for Enterprise X</dc:title>
  <dc:creator>Kingpin</dc:creator>
  <cp:lastModifiedBy>mwaura</cp:lastModifiedBy>
  <cp:revision>19</cp:revision>
  <dcterms:created xsi:type="dcterms:W3CDTF">2018-12-20T21:52:33Z</dcterms:created>
  <dcterms:modified xsi:type="dcterms:W3CDTF">2018-12-22T13:48:21Z</dcterms:modified>
</cp:coreProperties>
</file>